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98" r:id="rId5"/>
    <p:sldId id="313" r:id="rId6"/>
    <p:sldId id="331" r:id="rId7"/>
    <p:sldId id="332" r:id="rId8"/>
    <p:sldId id="333" r:id="rId9"/>
    <p:sldId id="334" r:id="rId10"/>
    <p:sldId id="335" r:id="rId11"/>
    <p:sldId id="336" r:id="rId12"/>
    <p:sldId id="342" r:id="rId13"/>
    <p:sldId id="337" r:id="rId14"/>
    <p:sldId id="339" r:id="rId15"/>
    <p:sldId id="340" r:id="rId16"/>
    <p:sldId id="329" r:id="rId17"/>
    <p:sldId id="341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48" userDrawn="1">
          <p15:clr>
            <a:srgbClr val="A4A3A4"/>
          </p15:clr>
        </p15:guide>
        <p15:guide id="2" pos="5457">
          <p15:clr>
            <a:srgbClr val="A4A3A4"/>
          </p15:clr>
        </p15:guide>
        <p15:guide id="3" pos="30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48484A"/>
    <a:srgbClr val="DCDDDE"/>
    <a:srgbClr val="B1B3B6"/>
    <a:srgbClr val="77787B"/>
    <a:srgbClr val="BA1222"/>
    <a:srgbClr val="524D85"/>
    <a:srgbClr val="FFC20E"/>
    <a:srgbClr val="63AF5E"/>
    <a:srgbClr val="75BE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3574" autoAdjust="0"/>
  </p:normalViewPr>
  <p:slideViewPr>
    <p:cSldViewPr snapToGrid="0" snapToObjects="1">
      <p:cViewPr>
        <p:scale>
          <a:sx n="100" d="100"/>
          <a:sy n="100" d="100"/>
        </p:scale>
        <p:origin x="150" y="360"/>
      </p:cViewPr>
      <p:guideLst>
        <p:guide orient="horz" pos="4248"/>
        <p:guide pos="5457"/>
        <p:guide pos="3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8" d="100"/>
        <a:sy n="98" d="100"/>
      </p:scale>
      <p:origin x="0" y="0"/>
    </p:cViewPr>
  </p:sorterViewPr>
  <p:notesViewPr>
    <p:cSldViewPr snapToGrid="0" snapToObjects="1">
      <p:cViewPr varScale="1">
        <p:scale>
          <a:sx n="82" d="100"/>
          <a:sy n="82" d="100"/>
        </p:scale>
        <p:origin x="-3180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BB3D4B-E7F6-4A42-853B-40C1A88C262E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7C7C1A-D5B2-4BB7-A8A5-88681A8C63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649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686A57-3D42-1746-A4F9-9BA3F9944E9C}" type="datetimeFigureOut">
              <a:rPr lang="en-US" smtClean="0"/>
              <a:t>10/12/2021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46EF74-4753-DA47-9B34-F93D23E42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06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00" y="-6968"/>
            <a:ext cx="9153292" cy="6864968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259844" y="2950340"/>
            <a:ext cx="4938712" cy="934919"/>
          </a:xfrm>
        </p:spPr>
        <p:txBody>
          <a:bodyPr anchor="b" anchorCtr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6" y="3094355"/>
            <a:ext cx="2419518" cy="687652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3105823" y="2950340"/>
            <a:ext cx="0" cy="1794016"/>
          </a:xfrm>
          <a:prstGeom prst="line">
            <a:avLst/>
          </a:prstGeom>
          <a:ln w="190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259844" y="4372053"/>
            <a:ext cx="4938712" cy="275543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F68B1F"/>
                </a:solidFill>
              </a:defRPr>
            </a:lvl1pPr>
            <a:lvl2pPr marL="457200" indent="0">
              <a:buNone/>
              <a:defRPr sz="1200">
                <a:solidFill>
                  <a:srgbClr val="F48024"/>
                </a:solidFill>
              </a:defRPr>
            </a:lvl2pPr>
            <a:lvl3pPr marL="914400" indent="0">
              <a:buNone/>
              <a:defRPr sz="1200">
                <a:solidFill>
                  <a:srgbClr val="F48024"/>
                </a:solidFill>
              </a:defRPr>
            </a:lvl3pPr>
            <a:lvl4pPr marL="1371600" indent="0">
              <a:buNone/>
              <a:defRPr sz="1200">
                <a:solidFill>
                  <a:srgbClr val="F48024"/>
                </a:solidFill>
              </a:defRPr>
            </a:lvl4pPr>
            <a:lvl5pPr marL="1828800" indent="0">
              <a:buNone/>
              <a:defRPr sz="1200">
                <a:solidFill>
                  <a:srgbClr val="F48024"/>
                </a:solidFill>
              </a:defRPr>
            </a:lvl5pPr>
          </a:lstStyle>
          <a:p>
            <a:pPr lvl="0"/>
            <a:fld id="{39FCBEF0-3C4C-914F-863F-22A07B9ADD49}" type="datetime4">
              <a:rPr lang="en-US" smtClean="0"/>
              <a:t>August 12, 2015</a:t>
            </a:fld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3259138" y="4116388"/>
            <a:ext cx="4938712" cy="255587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9941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y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6349"/>
            <a:ext cx="9152465" cy="6864349"/>
          </a:xfrm>
          <a:prstGeom prst="rect">
            <a:avLst/>
          </a:prstGeom>
        </p:spPr>
      </p:pic>
      <p:sp>
        <p:nvSpPr>
          <p:cNvPr id="10" name="Rectangle 10"/>
          <p:cNvSpPr/>
          <p:nvPr userDrawn="1"/>
        </p:nvSpPr>
        <p:spPr>
          <a:xfrm>
            <a:off x="109561" y="2824744"/>
            <a:ext cx="8206305" cy="1190437"/>
          </a:xfrm>
          <a:custGeom>
            <a:avLst/>
            <a:gdLst/>
            <a:ahLst/>
            <a:cxnLst/>
            <a:rect l="l" t="t" r="r" b="b"/>
            <a:pathLst>
              <a:path w="8206305" h="1190437">
                <a:moveTo>
                  <a:pt x="0" y="0"/>
                </a:moveTo>
                <a:lnTo>
                  <a:pt x="246790" y="0"/>
                </a:lnTo>
                <a:lnTo>
                  <a:pt x="555678" y="0"/>
                </a:lnTo>
                <a:lnTo>
                  <a:pt x="8007895" y="0"/>
                </a:lnTo>
                <a:cubicBezTo>
                  <a:pt x="8117474" y="0"/>
                  <a:pt x="8206305" y="88831"/>
                  <a:pt x="8206305" y="198410"/>
                </a:cubicBezTo>
                <a:lnTo>
                  <a:pt x="8206305" y="992027"/>
                </a:lnTo>
                <a:cubicBezTo>
                  <a:pt x="8206305" y="1101606"/>
                  <a:pt x="8117474" y="1190437"/>
                  <a:pt x="8007895" y="1190437"/>
                </a:cubicBezTo>
                <a:lnTo>
                  <a:pt x="555678" y="1190437"/>
                </a:lnTo>
                <a:lnTo>
                  <a:pt x="246790" y="1190437"/>
                </a:lnTo>
                <a:lnTo>
                  <a:pt x="0" y="11904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259844" y="2950341"/>
            <a:ext cx="4938712" cy="916104"/>
          </a:xfrm>
        </p:spPr>
        <p:txBody>
          <a:bodyPr anchor="b" anchorCtr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6" y="3094355"/>
            <a:ext cx="2419518" cy="687652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3105823" y="2950340"/>
            <a:ext cx="0" cy="1794016"/>
          </a:xfrm>
          <a:prstGeom prst="line">
            <a:avLst/>
          </a:prstGeom>
          <a:ln w="190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3259844" y="4076096"/>
            <a:ext cx="4938712" cy="29028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>
                <a:solidFill>
                  <a:schemeClr val="bg2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259844" y="4372053"/>
            <a:ext cx="4938712" cy="275543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F68B1F"/>
                </a:solidFill>
              </a:defRPr>
            </a:lvl1pPr>
            <a:lvl2pPr marL="457200" indent="0">
              <a:buNone/>
              <a:defRPr sz="1200">
                <a:solidFill>
                  <a:srgbClr val="F48024"/>
                </a:solidFill>
              </a:defRPr>
            </a:lvl2pPr>
            <a:lvl3pPr marL="914400" indent="0">
              <a:buNone/>
              <a:defRPr sz="1200">
                <a:solidFill>
                  <a:srgbClr val="F48024"/>
                </a:solidFill>
              </a:defRPr>
            </a:lvl3pPr>
            <a:lvl4pPr marL="1371600" indent="0">
              <a:buNone/>
              <a:defRPr sz="1200">
                <a:solidFill>
                  <a:srgbClr val="F48024"/>
                </a:solidFill>
              </a:defRPr>
            </a:lvl4pPr>
            <a:lvl5pPr marL="1828800" indent="0">
              <a:buNone/>
              <a:defRPr sz="1200">
                <a:solidFill>
                  <a:srgbClr val="F48024"/>
                </a:solidFill>
              </a:defRPr>
            </a:lvl5pPr>
          </a:lstStyle>
          <a:p>
            <a:pPr lvl="0"/>
            <a:fld id="{39FCBEF0-3C4C-914F-863F-22A07B9ADD49}" type="datetime4">
              <a:rPr lang="en-US" smtClean="0"/>
              <a:t>August 12, 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325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ridgeLiftProfilePhoto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430" y="179015"/>
            <a:ext cx="8854320" cy="437384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157942" y="4755511"/>
            <a:ext cx="8839200" cy="193192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0"/>
          <p:cNvSpPr/>
          <p:nvPr userDrawn="1"/>
        </p:nvSpPr>
        <p:spPr>
          <a:xfrm>
            <a:off x="109561" y="4054970"/>
            <a:ext cx="8206305" cy="1190437"/>
          </a:xfrm>
          <a:custGeom>
            <a:avLst/>
            <a:gdLst/>
            <a:ahLst/>
            <a:cxnLst/>
            <a:rect l="l" t="t" r="r" b="b"/>
            <a:pathLst>
              <a:path w="8206305" h="1190437">
                <a:moveTo>
                  <a:pt x="0" y="0"/>
                </a:moveTo>
                <a:lnTo>
                  <a:pt x="246790" y="0"/>
                </a:lnTo>
                <a:lnTo>
                  <a:pt x="555678" y="0"/>
                </a:lnTo>
                <a:lnTo>
                  <a:pt x="8007895" y="0"/>
                </a:lnTo>
                <a:cubicBezTo>
                  <a:pt x="8117474" y="0"/>
                  <a:pt x="8206305" y="88831"/>
                  <a:pt x="8206305" y="198410"/>
                </a:cubicBezTo>
                <a:lnTo>
                  <a:pt x="8206305" y="992027"/>
                </a:lnTo>
                <a:cubicBezTo>
                  <a:pt x="8206305" y="1101606"/>
                  <a:pt x="8117474" y="1190437"/>
                  <a:pt x="8007895" y="1190437"/>
                </a:cubicBezTo>
                <a:lnTo>
                  <a:pt x="555678" y="1190437"/>
                </a:lnTo>
                <a:lnTo>
                  <a:pt x="246790" y="1190437"/>
                </a:lnTo>
                <a:lnTo>
                  <a:pt x="0" y="11904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245733" y="4198682"/>
            <a:ext cx="4938712" cy="900134"/>
          </a:xfrm>
        </p:spPr>
        <p:txBody>
          <a:bodyPr anchor="b" anchorCtr="0">
            <a:noAutofit/>
          </a:bodyPr>
          <a:lstStyle>
            <a:lvl1pPr marL="0" indent="0">
              <a:lnSpc>
                <a:spcPct val="900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6" y="4342697"/>
            <a:ext cx="2419518" cy="687652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3105823" y="4198682"/>
            <a:ext cx="0" cy="1794016"/>
          </a:xfrm>
          <a:prstGeom prst="line">
            <a:avLst/>
          </a:prstGeom>
          <a:ln w="190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3245733" y="5324438"/>
            <a:ext cx="4938712" cy="290286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>
                <a:solidFill>
                  <a:schemeClr val="bg2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245733" y="5620395"/>
            <a:ext cx="4938712" cy="275543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F68B1F"/>
                </a:solidFill>
              </a:defRPr>
            </a:lvl1pPr>
            <a:lvl2pPr marL="457200" indent="0">
              <a:buNone/>
              <a:defRPr sz="1200">
                <a:solidFill>
                  <a:srgbClr val="F48024"/>
                </a:solidFill>
              </a:defRPr>
            </a:lvl2pPr>
            <a:lvl3pPr marL="914400" indent="0">
              <a:buNone/>
              <a:defRPr sz="1200">
                <a:solidFill>
                  <a:srgbClr val="F48024"/>
                </a:solidFill>
              </a:defRPr>
            </a:lvl3pPr>
            <a:lvl4pPr marL="1371600" indent="0">
              <a:buNone/>
              <a:defRPr sz="1200">
                <a:solidFill>
                  <a:srgbClr val="F48024"/>
                </a:solidFill>
              </a:defRPr>
            </a:lvl4pPr>
            <a:lvl5pPr marL="1828800" indent="0">
              <a:buNone/>
              <a:defRPr sz="1200">
                <a:solidFill>
                  <a:srgbClr val="F48024"/>
                </a:solidFill>
              </a:defRPr>
            </a:lvl5pPr>
          </a:lstStyle>
          <a:p>
            <a:pPr lvl="0"/>
            <a:fld id="{39FCBEF0-3C4C-914F-863F-22A07B9ADD49}" type="datetime4">
              <a:rPr lang="en-US" smtClean="0"/>
              <a:t>August 12, 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275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92138" y="1436688"/>
            <a:ext cx="8094662" cy="4370387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63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grey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92666" y="1454150"/>
            <a:ext cx="8094134" cy="1143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400">
                <a:solidFill>
                  <a:schemeClr val="tx2"/>
                </a:solidFill>
              </a:defRPr>
            </a:lvl2pPr>
            <a:lvl3pPr marL="91440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592666" y="2724150"/>
            <a:ext cx="8094134" cy="3005138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F68B1F"/>
                </a:solidFill>
              </a:defRPr>
            </a:lvl1pPr>
            <a:lvl2pPr marL="344488" indent="-225425">
              <a:buFont typeface="Arial"/>
              <a:buChar char="•"/>
              <a:defRPr sz="1800">
                <a:solidFill>
                  <a:schemeClr val="tx2"/>
                </a:solidFill>
              </a:defRPr>
            </a:lvl2pPr>
            <a:lvl3pPr marL="688975" indent="-227013">
              <a:buFont typeface="Lucida Grande"/>
              <a:buChar char="-"/>
              <a:defRPr sz="1800">
                <a:solidFill>
                  <a:schemeClr val="tx2"/>
                </a:solidFill>
              </a:defRPr>
            </a:lvl3pPr>
            <a:lvl4pPr marL="741363" indent="0">
              <a:buFontTx/>
              <a:buNone/>
              <a:defRPr sz="1800" i="1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587416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1206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592138" y="1533525"/>
            <a:ext cx="8094662" cy="1928813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592666" y="3636669"/>
            <a:ext cx="8094134" cy="2496961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F68B1F"/>
                </a:solidFill>
              </a:defRPr>
            </a:lvl1pPr>
            <a:lvl2pPr marL="344488" indent="-225425">
              <a:buFont typeface="Arial"/>
              <a:buChar char="•"/>
              <a:defRPr sz="1800">
                <a:solidFill>
                  <a:schemeClr val="tx2"/>
                </a:solidFill>
              </a:defRPr>
            </a:lvl2pPr>
            <a:lvl3pPr marL="688975" indent="-227013">
              <a:buFont typeface="Lucida Grande"/>
              <a:buChar char="-"/>
              <a:defRPr sz="1800">
                <a:solidFill>
                  <a:schemeClr val="tx2"/>
                </a:solidFill>
              </a:defRPr>
            </a:lvl3pPr>
            <a:lvl4pPr marL="741363" indent="0">
              <a:buFontTx/>
              <a:buNone/>
              <a:defRPr sz="1800" i="1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84992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rgbClr val="F68B1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Autofit/>
          </a:bodyPr>
          <a:lstStyle>
            <a:lvl1pPr marL="231775" indent="-231775">
              <a:defRPr sz="1800"/>
            </a:lvl1pPr>
            <a:lvl2pPr marL="688975" indent="-231775"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b="1" kern="1200" dirty="0" smtClean="0">
                <a:solidFill>
                  <a:srgbClr val="F68B1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Autofit/>
          </a:bodyPr>
          <a:lstStyle>
            <a:lvl1pPr marL="231775" indent="-231775"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8975" indent="-231775"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824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2593" y="1535113"/>
            <a:ext cx="5394207" cy="639762"/>
          </a:xfrm>
        </p:spPr>
        <p:txBody>
          <a:bodyPr anchor="t" anchorCtr="0">
            <a:noAutofit/>
          </a:bodyPr>
          <a:lstStyle>
            <a:lvl1pPr marL="0" indent="0">
              <a:buNone/>
              <a:defRPr lang="en-US" sz="2000" b="1" kern="1200" dirty="0" smtClean="0">
                <a:solidFill>
                  <a:srgbClr val="F68B1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92593" y="2174875"/>
            <a:ext cx="5394208" cy="3951288"/>
          </a:xfrm>
        </p:spPr>
        <p:txBody>
          <a:bodyPr>
            <a:noAutofit/>
          </a:bodyPr>
          <a:lstStyle>
            <a:lvl1pPr marL="346075" indent="-230188"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8975" indent="-231775"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92139" y="1535113"/>
            <a:ext cx="2578158" cy="4591050"/>
          </a:xfrm>
        </p:spPr>
        <p:txBody>
          <a:bodyPr>
            <a:noAutofit/>
          </a:bodyPr>
          <a:lstStyle>
            <a:lvl1pPr marL="344488" indent="-225425">
              <a:defRPr sz="1800"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202529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0"/>
          </p:nvPr>
        </p:nvSpPr>
        <p:spPr>
          <a:xfrm>
            <a:off x="592138" y="1420813"/>
            <a:ext cx="8094662" cy="4656137"/>
          </a:xfrm>
        </p:spPr>
        <p:txBody>
          <a:bodyPr>
            <a:noAutofit/>
          </a:bodyPr>
          <a:lstStyle>
            <a:lvl1pPr marL="344488" indent="-225425"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962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_whit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350"/>
            <a:ext cx="9152466" cy="68643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133"/>
          <a:stretch/>
        </p:blipFill>
        <p:spPr>
          <a:xfrm>
            <a:off x="773913" y="3131031"/>
            <a:ext cx="598339" cy="802828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1512325" y="2931664"/>
            <a:ext cx="0" cy="994889"/>
          </a:xfrm>
          <a:prstGeom prst="line">
            <a:avLst/>
          </a:prstGeom>
          <a:ln w="19050" cmpd="sng">
            <a:solidFill>
              <a:srgbClr val="F4802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609198" y="2931664"/>
            <a:ext cx="5555720" cy="100219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800" b="1">
                <a:solidFill>
                  <a:srgbClr val="FFFFFF"/>
                </a:solidFill>
              </a:defRPr>
            </a:lvl1pPr>
            <a:lvl2pPr marL="457200" indent="0">
              <a:buNone/>
              <a:defRPr sz="2800" b="1">
                <a:solidFill>
                  <a:srgbClr val="FFFFFF"/>
                </a:solidFill>
              </a:defRPr>
            </a:lvl2pPr>
            <a:lvl3pPr marL="914400" indent="0">
              <a:buNone/>
              <a:defRPr sz="2800" b="1">
                <a:solidFill>
                  <a:srgbClr val="FFFFFF"/>
                </a:solidFill>
              </a:defRPr>
            </a:lvl3pPr>
            <a:lvl4pPr marL="1371600" indent="0">
              <a:buNone/>
              <a:defRPr sz="2800" b="1">
                <a:solidFill>
                  <a:srgbClr val="FFFFFF"/>
                </a:solidFill>
              </a:defRPr>
            </a:lvl4pPr>
            <a:lvl5pPr marL="1828800" indent="0">
              <a:buNone/>
              <a:defRPr sz="2800" b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8472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350"/>
            <a:ext cx="9152466" cy="6864350"/>
          </a:xfrm>
          <a:prstGeom prst="rect">
            <a:avLst/>
          </a:prstGeom>
        </p:spPr>
      </p:pic>
      <p:sp>
        <p:nvSpPr>
          <p:cNvPr id="7" name="Rectangle 10"/>
          <p:cNvSpPr/>
          <p:nvPr userDrawn="1"/>
        </p:nvSpPr>
        <p:spPr>
          <a:xfrm>
            <a:off x="109561" y="2824744"/>
            <a:ext cx="8206305" cy="1190437"/>
          </a:xfrm>
          <a:custGeom>
            <a:avLst/>
            <a:gdLst/>
            <a:ahLst/>
            <a:cxnLst/>
            <a:rect l="l" t="t" r="r" b="b"/>
            <a:pathLst>
              <a:path w="8206305" h="1190437">
                <a:moveTo>
                  <a:pt x="0" y="0"/>
                </a:moveTo>
                <a:lnTo>
                  <a:pt x="246790" y="0"/>
                </a:lnTo>
                <a:lnTo>
                  <a:pt x="555678" y="0"/>
                </a:lnTo>
                <a:lnTo>
                  <a:pt x="8007895" y="0"/>
                </a:lnTo>
                <a:cubicBezTo>
                  <a:pt x="8117474" y="0"/>
                  <a:pt x="8206305" y="88831"/>
                  <a:pt x="8206305" y="198410"/>
                </a:cubicBezTo>
                <a:lnTo>
                  <a:pt x="8206305" y="992027"/>
                </a:lnTo>
                <a:cubicBezTo>
                  <a:pt x="8206305" y="1101606"/>
                  <a:pt x="8117474" y="1190437"/>
                  <a:pt x="8007895" y="1190437"/>
                </a:cubicBezTo>
                <a:lnTo>
                  <a:pt x="555678" y="1190437"/>
                </a:lnTo>
                <a:lnTo>
                  <a:pt x="246790" y="1190437"/>
                </a:lnTo>
                <a:lnTo>
                  <a:pt x="0" y="11904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512325" y="2931664"/>
            <a:ext cx="0" cy="994889"/>
          </a:xfrm>
          <a:prstGeom prst="line">
            <a:avLst/>
          </a:prstGeom>
          <a:ln w="19050" cmpd="sng">
            <a:solidFill>
              <a:srgbClr val="F4802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609198" y="2931664"/>
            <a:ext cx="5555720" cy="100219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800" b="1">
                <a:solidFill>
                  <a:srgbClr val="FFFFFF"/>
                </a:solidFill>
              </a:defRPr>
            </a:lvl2pPr>
            <a:lvl3pPr marL="914400" indent="0">
              <a:buNone/>
              <a:defRPr sz="2800" b="1">
                <a:solidFill>
                  <a:srgbClr val="FFFFFF"/>
                </a:solidFill>
              </a:defRPr>
            </a:lvl3pPr>
            <a:lvl4pPr marL="1371600" indent="0">
              <a:buNone/>
              <a:defRPr sz="2800" b="1">
                <a:solidFill>
                  <a:srgbClr val="FFFFFF"/>
                </a:solidFill>
              </a:defRPr>
            </a:lvl4pPr>
            <a:lvl5pPr marL="1828800" indent="0">
              <a:buNone/>
              <a:defRPr sz="2800" b="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488"/>
          <a:stretch/>
        </p:blipFill>
        <p:spPr>
          <a:xfrm>
            <a:off x="719275" y="3142803"/>
            <a:ext cx="515262" cy="79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966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_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572"/>
            <a:ext cx="9190094" cy="6892571"/>
          </a:xfrm>
          <a:prstGeom prst="rect">
            <a:avLst/>
          </a:prstGeom>
        </p:spPr>
      </p:pic>
      <p:sp>
        <p:nvSpPr>
          <p:cNvPr id="8" name="Rounded Rectangle 7"/>
          <p:cNvSpPr/>
          <p:nvPr userDrawn="1"/>
        </p:nvSpPr>
        <p:spPr>
          <a:xfrm>
            <a:off x="-1" y="3756115"/>
            <a:ext cx="2702327" cy="999738"/>
          </a:xfrm>
          <a:prstGeom prst="roundRect">
            <a:avLst>
              <a:gd name="adj" fmla="val 1153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157943" y="4816174"/>
            <a:ext cx="2544384" cy="5539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600" b="1" spc="100" dirty="0" err="1">
                <a:solidFill>
                  <a:srgbClr val="FFFFFF"/>
                </a:solidFill>
                <a:latin typeface="Arial"/>
                <a:cs typeface="Arial"/>
              </a:rPr>
              <a:t>www.rsginc.com</a:t>
            </a:r>
            <a:endParaRPr lang="en-US" sz="1600" b="1" spc="1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ctr" defTabSz="914608">
              <a:tabLst>
                <a:tab pos="4665639" algn="l"/>
              </a:tabLst>
            </a:pPr>
            <a:endParaRPr lang="en-US" sz="1400" spc="1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488"/>
          <a:stretch/>
        </p:blipFill>
        <p:spPr>
          <a:xfrm>
            <a:off x="469900" y="4045304"/>
            <a:ext cx="446703" cy="68580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1054110" y="3926260"/>
            <a:ext cx="1305973" cy="655641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Arial"/>
                <a:cs typeface="Arial"/>
              </a:rPr>
              <a:t>Contacts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026651" y="3926260"/>
            <a:ext cx="0" cy="655641"/>
          </a:xfrm>
          <a:prstGeom prst="line">
            <a:avLst/>
          </a:prstGeom>
          <a:ln w="19050" cmpd="sng">
            <a:solidFill>
              <a:srgbClr val="F4802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3195638" y="3660775"/>
            <a:ext cx="4412720" cy="285219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PROJECT MANAGER NAME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3195638" y="3888632"/>
            <a:ext cx="4413250" cy="222407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3195638" y="4196178"/>
            <a:ext cx="4413250" cy="460077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Email</a:t>
            </a:r>
            <a:br>
              <a:rPr lang="en-US" dirty="0"/>
            </a:br>
            <a:r>
              <a:rPr lang="en-US" dirty="0"/>
              <a:t>Phone</a:t>
            </a:r>
          </a:p>
        </p:txBody>
      </p:sp>
      <p:sp>
        <p:nvSpPr>
          <p:cNvPr id="21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3196697" y="5118126"/>
            <a:ext cx="4412720" cy="285219"/>
          </a:xfrm>
        </p:spPr>
        <p:txBody>
          <a:bodyPr>
            <a:noAutofit/>
          </a:bodyPr>
          <a:lstStyle>
            <a:lvl1pPr marL="0" indent="0">
              <a:buNone/>
              <a:defRPr sz="1400" b="1" baseline="0">
                <a:solidFill>
                  <a:srgbClr val="FFFFFF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ANOTHER NAME</a:t>
            </a:r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3196696" y="5319212"/>
            <a:ext cx="4413250" cy="295275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19"/>
          <p:cNvSpPr>
            <a:spLocks noGrp="1"/>
          </p:cNvSpPr>
          <p:nvPr>
            <p:ph type="body" sz="quarter" idx="15" hasCustomPrompt="1"/>
          </p:nvPr>
        </p:nvSpPr>
        <p:spPr>
          <a:xfrm>
            <a:off x="3196697" y="5700263"/>
            <a:ext cx="4413250" cy="55491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Email</a:t>
            </a:r>
            <a:br>
              <a:rPr lang="en-US" dirty="0"/>
            </a:br>
            <a:r>
              <a:rPr lang="en-US" dirty="0"/>
              <a:t>Phone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684" y="-269462"/>
            <a:ext cx="5484386" cy="423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58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572"/>
            <a:ext cx="9190094" cy="6892571"/>
          </a:xfrm>
          <a:prstGeom prst="rect">
            <a:avLst/>
          </a:prstGeom>
        </p:spPr>
      </p:pic>
      <p:sp>
        <p:nvSpPr>
          <p:cNvPr id="15" name="Rounded Rectangle 14"/>
          <p:cNvSpPr/>
          <p:nvPr userDrawn="1"/>
        </p:nvSpPr>
        <p:spPr>
          <a:xfrm>
            <a:off x="-1" y="998396"/>
            <a:ext cx="2702327" cy="999738"/>
          </a:xfrm>
          <a:prstGeom prst="roundRect">
            <a:avLst>
              <a:gd name="adj" fmla="val 954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488"/>
          <a:stretch/>
        </p:blipFill>
        <p:spPr>
          <a:xfrm>
            <a:off x="469900" y="1312334"/>
            <a:ext cx="446703" cy="685800"/>
          </a:xfrm>
          <a:prstGeom prst="rect">
            <a:avLst/>
          </a:prstGeom>
        </p:spPr>
      </p:pic>
      <p:sp>
        <p:nvSpPr>
          <p:cNvPr id="19" name="TextBox 18"/>
          <p:cNvSpPr txBox="1"/>
          <p:nvPr userDrawn="1"/>
        </p:nvSpPr>
        <p:spPr>
          <a:xfrm>
            <a:off x="1054110" y="1193290"/>
            <a:ext cx="1354186" cy="655641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Arial"/>
                <a:cs typeface="Arial"/>
              </a:rPr>
              <a:t>Contacts</a:t>
            </a:r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1026651" y="1193290"/>
            <a:ext cx="0" cy="655641"/>
          </a:xfrm>
          <a:prstGeom prst="line">
            <a:avLst/>
          </a:prstGeom>
          <a:ln w="19050" cmpd="sng">
            <a:solidFill>
              <a:srgbClr val="F4802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 userDrawn="1"/>
        </p:nvSpPr>
        <p:spPr>
          <a:xfrm>
            <a:off x="341007" y="1994315"/>
            <a:ext cx="2269465" cy="5847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b="1" spc="100" dirty="0" err="1">
                <a:solidFill>
                  <a:srgbClr val="FFFFFF"/>
                </a:solidFill>
                <a:latin typeface="Arial"/>
                <a:cs typeface="Arial"/>
              </a:rPr>
              <a:t>www.rsginc.com</a:t>
            </a:r>
            <a:endParaRPr lang="en-US" b="1" spc="1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ctr" defTabSz="914608">
              <a:tabLst>
                <a:tab pos="4665639" algn="l"/>
              </a:tabLst>
            </a:pPr>
            <a:endParaRPr lang="en-US" sz="1400" spc="1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3195638" y="1233488"/>
            <a:ext cx="4412720" cy="285219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PROJECT MANAGER NAME</a:t>
            </a:r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3195638" y="1461345"/>
            <a:ext cx="4413250" cy="222407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F68B1F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3195638" y="1768891"/>
            <a:ext cx="4413250" cy="460077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Email</a:t>
            </a:r>
            <a:br>
              <a:rPr lang="en-US" dirty="0"/>
            </a:br>
            <a:r>
              <a:rPr lang="en-US" dirty="0"/>
              <a:t>Phone</a:t>
            </a:r>
          </a:p>
        </p:txBody>
      </p:sp>
      <p:sp>
        <p:nvSpPr>
          <p:cNvPr id="29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3196697" y="2690839"/>
            <a:ext cx="4412720" cy="285219"/>
          </a:xfrm>
        </p:spPr>
        <p:txBody>
          <a:bodyPr>
            <a:noAutofit/>
          </a:bodyPr>
          <a:lstStyle>
            <a:lvl1pPr marL="0" indent="0">
              <a:buNone/>
              <a:defRPr sz="1400" b="1" baseline="0">
                <a:solidFill>
                  <a:srgbClr val="FFFFFF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ANOTHER NAME</a:t>
            </a:r>
          </a:p>
        </p:txBody>
      </p:sp>
      <p:sp>
        <p:nvSpPr>
          <p:cNvPr id="3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3196696" y="2891925"/>
            <a:ext cx="4413250" cy="295275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F68B1F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1" name="Text Placeholder 19"/>
          <p:cNvSpPr>
            <a:spLocks noGrp="1"/>
          </p:cNvSpPr>
          <p:nvPr>
            <p:ph type="body" sz="quarter" idx="15" hasCustomPrompt="1"/>
          </p:nvPr>
        </p:nvSpPr>
        <p:spPr>
          <a:xfrm>
            <a:off x="3196697" y="3272976"/>
            <a:ext cx="4413250" cy="55491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Email</a:t>
            </a:r>
            <a:br>
              <a:rPr lang="en-US" dirty="0"/>
            </a:br>
            <a:r>
              <a:rPr lang="en-US" dirty="0"/>
              <a:t>Phone</a:t>
            </a:r>
          </a:p>
        </p:txBody>
      </p:sp>
    </p:spTree>
    <p:extLst>
      <p:ext uri="{BB962C8B-B14F-4D97-AF65-F5344CB8AC3E}">
        <p14:creationId xmlns:p14="http://schemas.microsoft.com/office/powerpoint/2010/main" val="17766482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This is the RSG Palette</a:t>
            </a:r>
          </a:p>
        </p:txBody>
      </p:sp>
      <p:sp>
        <p:nvSpPr>
          <p:cNvPr id="3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92666" y="1454150"/>
            <a:ext cx="8094134" cy="114300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724395" y="2968830"/>
            <a:ext cx="7220198" cy="1840676"/>
            <a:chOff x="724395" y="2968830"/>
            <a:chExt cx="7220198" cy="1318161"/>
          </a:xfrm>
        </p:grpSpPr>
        <p:sp>
          <p:nvSpPr>
            <p:cNvPr id="5" name="Rectangle 4"/>
            <p:cNvSpPr/>
            <p:nvPr/>
          </p:nvSpPr>
          <p:spPr>
            <a:xfrm>
              <a:off x="724395" y="2968830"/>
              <a:ext cx="1472540" cy="131816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315689" y="2968830"/>
              <a:ext cx="1472540" cy="131816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906983" y="2968830"/>
              <a:ext cx="593765" cy="10094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595752" y="2968830"/>
              <a:ext cx="593765" cy="10094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272646" y="2968830"/>
              <a:ext cx="593765" cy="10094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961415" y="2968830"/>
              <a:ext cx="593765" cy="100940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650184" y="2968830"/>
              <a:ext cx="593765" cy="100940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350828" y="2968830"/>
              <a:ext cx="593765" cy="100940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906984" y="4085111"/>
              <a:ext cx="1282534" cy="20188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296399" y="4085111"/>
              <a:ext cx="1282534" cy="20188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650184" y="4085111"/>
              <a:ext cx="1282534" cy="2018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 userDrawn="1"/>
        </p:nvSpPr>
        <p:spPr>
          <a:xfrm>
            <a:off x="629395" y="4785757"/>
            <a:ext cx="3063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main colors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4868884" y="2701036"/>
            <a:ext cx="30638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tx2"/>
                </a:solidFill>
              </a:rPr>
              <a:t>Pop/accent colors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4251366" y="4833257"/>
            <a:ext cx="36813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tx2"/>
                </a:solidFill>
              </a:rPr>
              <a:t>Neutrals of grey and light warm yellow</a:t>
            </a:r>
          </a:p>
        </p:txBody>
      </p:sp>
    </p:spTree>
    <p:extLst>
      <p:ext uri="{BB962C8B-B14F-4D97-AF65-F5344CB8AC3E}">
        <p14:creationId xmlns:p14="http://schemas.microsoft.com/office/powerpoint/2010/main" val="315751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2666" y="274638"/>
            <a:ext cx="8094133" cy="96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77058" y="275704"/>
            <a:ext cx="0" cy="959662"/>
          </a:xfrm>
          <a:prstGeom prst="line">
            <a:avLst/>
          </a:prstGeom>
          <a:ln w="1905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471215"/>
            <a:ext cx="299283" cy="299283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" y="6265266"/>
            <a:ext cx="9143999" cy="89537"/>
            <a:chOff x="1" y="6276051"/>
            <a:chExt cx="9143999" cy="89537"/>
          </a:xfrm>
        </p:grpSpPr>
        <p:cxnSp>
          <p:nvCxnSpPr>
            <p:cNvPr id="11" name="Straight Connector 10"/>
            <p:cNvCxnSpPr/>
            <p:nvPr/>
          </p:nvCxnSpPr>
          <p:spPr>
            <a:xfrm flipH="1">
              <a:off x="1" y="6365588"/>
              <a:ext cx="8565430" cy="0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8565431" y="6276051"/>
              <a:ext cx="95250" cy="89537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660681" y="6276051"/>
              <a:ext cx="81015" cy="89537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8741696" y="6365588"/>
              <a:ext cx="402304" cy="0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8457258" y="6439474"/>
            <a:ext cx="381000" cy="23083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r"/>
            <a:fld id="{6AFB2962-CD7A-BA4A-83EB-E335D01B9653}" type="slidenum">
              <a:rPr lang="en-US" sz="900" smtClean="0">
                <a:solidFill>
                  <a:schemeClr val="tx2"/>
                </a:solidFill>
              </a:rPr>
              <a:pPr algn="r"/>
              <a:t>‹#›</a:t>
            </a:fld>
            <a:endParaRPr lang="en-US" sz="9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58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5" r:id="rId3"/>
    <p:sldLayoutId id="2147483674" r:id="rId4"/>
    <p:sldLayoutId id="2147483660" r:id="rId5"/>
    <p:sldLayoutId id="2147483661" r:id="rId6"/>
    <p:sldLayoutId id="2147483672" r:id="rId7"/>
    <p:sldLayoutId id="2147483653" r:id="rId8"/>
    <p:sldLayoutId id="2147483673" r:id="rId9"/>
    <p:sldLayoutId id="2147483671" r:id="rId10"/>
    <p:sldLayoutId id="2147483667" r:id="rId11"/>
    <p:sldLayoutId id="2147483668" r:id="rId12"/>
    <p:sldLayoutId id="2147483669" r:id="rId13"/>
    <p:sldLayoutId id="2147483670" r:id="rId14"/>
    <p:sldLayoutId id="2147483675" r:id="rId15"/>
  </p:sldLayoutIdLst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1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8463" indent="-2794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 smtClean="0"/>
              <a:t>Preliminary Results: </a:t>
            </a:r>
          </a:p>
          <a:p>
            <a:r>
              <a:rPr lang="en-US" sz="2000" dirty="0" err="1" smtClean="0"/>
              <a:t>ActivitySim</a:t>
            </a:r>
            <a:r>
              <a:rPr lang="en-US" sz="2000" dirty="0" smtClean="0"/>
              <a:t> Vehicle </a:t>
            </a:r>
            <a:r>
              <a:rPr lang="en-US" sz="2000" dirty="0"/>
              <a:t>Type Choice Model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259844" y="4076095"/>
            <a:ext cx="4938712" cy="453959"/>
          </a:xfrm>
        </p:spPr>
        <p:txBody>
          <a:bodyPr/>
          <a:lstStyle/>
          <a:p>
            <a:r>
              <a:rPr lang="en-US" dirty="0"/>
              <a:t>Greg </a:t>
            </a:r>
            <a:r>
              <a:rPr lang="en-US" dirty="0" err="1"/>
              <a:t>Erhardt</a:t>
            </a:r>
            <a:r>
              <a:rPr lang="en-US"/>
              <a:t>, </a:t>
            </a:r>
            <a:r>
              <a:rPr lang="en-US" smtClean="0"/>
              <a:t>University </a:t>
            </a:r>
            <a:r>
              <a:rPr lang="en-US" dirty="0"/>
              <a:t>of Kentucky</a:t>
            </a:r>
          </a:p>
          <a:p>
            <a:r>
              <a:rPr lang="en-US" dirty="0" smtClean="0"/>
              <a:t>Mark </a:t>
            </a:r>
            <a:r>
              <a:rPr lang="en-US" dirty="0"/>
              <a:t>Bradley, RSG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264760" y="4601932"/>
            <a:ext cx="4938712" cy="275543"/>
          </a:xfrm>
        </p:spPr>
        <p:txBody>
          <a:bodyPr/>
          <a:lstStyle/>
          <a:p>
            <a:r>
              <a:rPr lang="en-US" dirty="0"/>
              <a:t>July 13, 2021</a:t>
            </a:r>
          </a:p>
        </p:txBody>
      </p:sp>
    </p:spTree>
    <p:extLst>
      <p:ext uri="{BB962C8B-B14F-4D97-AF65-F5344CB8AC3E}">
        <p14:creationId xmlns:p14="http://schemas.microsoft.com/office/powerpoint/2010/main" val="243682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9087556" y="59266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262626"/>
                </a:solidFill>
              </a:rPr>
              <a:t>Task objectives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92666" y="1454149"/>
            <a:ext cx="8094134" cy="4472517"/>
          </a:xfrm>
        </p:spPr>
        <p:txBody>
          <a:bodyPr/>
          <a:lstStyle/>
          <a:p>
            <a:r>
              <a:rPr lang="en-US" dirty="0">
                <a:solidFill>
                  <a:srgbClr val="262626"/>
                </a:solidFill>
              </a:rPr>
              <a:t>This is the first time a vehicle type choice model will be incorporated into an </a:t>
            </a:r>
            <a:r>
              <a:rPr lang="en-US" dirty="0" err="1">
                <a:solidFill>
                  <a:srgbClr val="262626"/>
                </a:solidFill>
              </a:rPr>
              <a:t>ActivitySim</a:t>
            </a:r>
            <a:r>
              <a:rPr lang="en-US" dirty="0">
                <a:solidFill>
                  <a:srgbClr val="262626"/>
                </a:solidFill>
              </a:rPr>
              <a:t>, </a:t>
            </a:r>
            <a:r>
              <a:rPr lang="en-US" dirty="0" err="1">
                <a:solidFill>
                  <a:srgbClr val="262626"/>
                </a:solidFill>
              </a:rPr>
              <a:t>DaySim</a:t>
            </a:r>
            <a:r>
              <a:rPr lang="en-US" dirty="0">
                <a:solidFill>
                  <a:srgbClr val="262626"/>
                </a:solidFill>
              </a:rPr>
              <a:t>, CT-RAMP or </a:t>
            </a:r>
            <a:r>
              <a:rPr lang="en-US" dirty="0" err="1">
                <a:solidFill>
                  <a:srgbClr val="262626"/>
                </a:solidFill>
              </a:rPr>
              <a:t>TourCast</a:t>
            </a:r>
            <a:r>
              <a:rPr lang="en-US" dirty="0">
                <a:solidFill>
                  <a:srgbClr val="262626"/>
                </a:solidFill>
              </a:rPr>
              <a:t> model.</a:t>
            </a:r>
          </a:p>
          <a:p>
            <a:endParaRPr lang="en-US" dirty="0">
              <a:solidFill>
                <a:srgbClr val="262626"/>
              </a:solidFill>
            </a:endParaRPr>
          </a:p>
          <a:p>
            <a:r>
              <a:rPr lang="en-US" dirty="0">
                <a:solidFill>
                  <a:srgbClr val="262626"/>
                </a:solidFill>
              </a:rPr>
              <a:t>The objectives 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626"/>
                </a:solidFill>
              </a:rPr>
              <a:t>To implement a fully functional vehicle type choice model to work with the </a:t>
            </a:r>
            <a:r>
              <a:rPr lang="en-US" dirty="0" err="1">
                <a:solidFill>
                  <a:srgbClr val="262626"/>
                </a:solidFill>
              </a:rPr>
              <a:t>ActivitySim</a:t>
            </a:r>
            <a:r>
              <a:rPr lang="en-US" dirty="0">
                <a:solidFill>
                  <a:srgbClr val="262626"/>
                </a:solidFill>
              </a:rPr>
              <a:t> example model specification.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26262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626"/>
                </a:solidFill>
              </a:rPr>
              <a:t>To also include a simple model to allocate vehicles to auto trips, for use in GHG/emissions modeling.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26262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626"/>
                </a:solidFill>
              </a:rPr>
              <a:t>To make the model extendable in several different ways as part of future </a:t>
            </a:r>
            <a:r>
              <a:rPr lang="en-US" dirty="0" err="1">
                <a:solidFill>
                  <a:srgbClr val="262626"/>
                </a:solidFill>
              </a:rPr>
              <a:t>ActivitySim</a:t>
            </a:r>
            <a:r>
              <a:rPr lang="en-US" dirty="0">
                <a:solidFill>
                  <a:srgbClr val="262626"/>
                </a:solidFill>
              </a:rPr>
              <a:t> development work by </a:t>
            </a:r>
            <a:r>
              <a:rPr lang="en-US" dirty="0" err="1">
                <a:solidFill>
                  <a:srgbClr val="262626"/>
                </a:solidFill>
              </a:rPr>
              <a:t>RSG</a:t>
            </a:r>
            <a:r>
              <a:rPr lang="en-US" dirty="0">
                <a:solidFill>
                  <a:srgbClr val="262626"/>
                </a:solidFill>
              </a:rPr>
              <a:t> and/or others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0355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92138" y="1235366"/>
            <a:ext cx="8094662" cy="4571709"/>
          </a:xfrm>
        </p:spPr>
        <p:txBody>
          <a:bodyPr/>
          <a:lstStyle/>
          <a:p>
            <a:pPr marL="119063" indent="0">
              <a:buNone/>
            </a:pPr>
            <a:r>
              <a:rPr lang="en-US" dirty="0" smtClean="0"/>
              <a:t>Data Processing &amp; Notes</a:t>
            </a:r>
          </a:p>
          <a:p>
            <a:r>
              <a:rPr lang="en-US" sz="1800" dirty="0" smtClean="0"/>
              <a:t>2016/2017 NHTS</a:t>
            </a:r>
          </a:p>
          <a:p>
            <a:r>
              <a:rPr lang="en-US" sz="1800" dirty="0" smtClean="0"/>
              <a:t>Determine exclusions</a:t>
            </a:r>
          </a:p>
          <a:p>
            <a:r>
              <a:rPr lang="en-US" sz="1800" dirty="0" smtClean="0"/>
              <a:t>Rank HH vehicles by mileage </a:t>
            </a:r>
          </a:p>
          <a:p>
            <a:r>
              <a:rPr lang="en-US" sz="1800" dirty="0" smtClean="0"/>
              <a:t>Define alternatives</a:t>
            </a:r>
          </a:p>
          <a:p>
            <a:r>
              <a:rPr lang="en-US" sz="1800" dirty="0" smtClean="0"/>
              <a:t>Consider vehicle age</a:t>
            </a:r>
          </a:p>
          <a:p>
            <a:endParaRPr lang="en-US" dirty="0"/>
          </a:p>
          <a:p>
            <a:pPr marL="119063" indent="0">
              <a:buNone/>
            </a:pPr>
            <a:r>
              <a:rPr lang="en-US" dirty="0" smtClean="0"/>
              <a:t>Preliminary Model Estimation Results</a:t>
            </a:r>
          </a:p>
          <a:p>
            <a:pPr marL="119063" indent="0">
              <a:buNone/>
            </a:pPr>
            <a:endParaRPr lang="en-US" dirty="0"/>
          </a:p>
          <a:p>
            <a:pPr marL="119063" indent="0">
              <a:buNone/>
            </a:pPr>
            <a:r>
              <a:rPr lang="en-US" dirty="0" smtClean="0"/>
              <a:t>Next </a:t>
            </a:r>
            <a:r>
              <a:rPr lang="en-US" dirty="0" smtClean="0"/>
              <a:t>Steps</a:t>
            </a:r>
          </a:p>
          <a:p>
            <a:pPr marL="119063" indent="0">
              <a:buNone/>
            </a:pPr>
            <a:endParaRPr lang="en-US" dirty="0"/>
          </a:p>
          <a:p>
            <a:pPr marL="119063" indent="0">
              <a:buNone/>
            </a:pPr>
            <a:r>
              <a:rPr lang="en-US" dirty="0" smtClean="0"/>
              <a:t>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775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Body Type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66" y="1671215"/>
            <a:ext cx="8094133" cy="24605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2666" y="4742688"/>
            <a:ext cx="75028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00000"/>
                </a:solidFill>
              </a:rPr>
              <a:t>Exclude missing/unknown body type, RV, and Something 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00000"/>
                </a:solidFill>
              </a:rPr>
              <a:t>Combine pickup truck and other truck</a:t>
            </a:r>
            <a:endParaRPr lang="en-US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846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Fuel Type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2666" y="4742688"/>
            <a:ext cx="82044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00000"/>
                </a:solidFill>
              </a:rPr>
              <a:t>Exclude missing/unknown fuel type, biodiesel, and other.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00000"/>
                </a:solidFill>
              </a:rPr>
              <a:t>Few plug-in hybrids and electric vehicles, but may be more in future </a:t>
            </a:r>
            <a:r>
              <a:rPr lang="en-US" sz="2000" dirty="0" smtClean="0">
                <a:solidFill>
                  <a:srgbClr val="C00000"/>
                </a:solidFill>
                <a:sym typeface="Wingdings" panose="05000000000000000000" pitchFamily="2" charset="2"/>
              </a:rPr>
              <a:t> keep as alternatives but merge coefficients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00000"/>
                </a:solidFill>
                <a:sym typeface="Wingdings" panose="05000000000000000000" pitchFamily="2" charset="2"/>
              </a:rPr>
              <a:t>Keep diesel as alternative, but merge coefficients with gas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196" y="1235366"/>
            <a:ext cx="7374904" cy="33755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714" y="1363250"/>
            <a:ext cx="1043482" cy="183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67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Vehicles ranked by miles driven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2666" y="4946501"/>
            <a:ext cx="82044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rgbClr val="C00000"/>
                </a:solidFill>
              </a:rPr>
              <a:t>ActivitySim</a:t>
            </a:r>
            <a:r>
              <a:rPr lang="en-US" sz="2000" dirty="0" smtClean="0">
                <a:solidFill>
                  <a:srgbClr val="C00000"/>
                </a:solidFill>
              </a:rPr>
              <a:t> vehicle ownership model stops at 4+.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00000"/>
                </a:solidFill>
              </a:rPr>
              <a:t>Top 4 vehicles account for 99.5% of total miles driven. </a:t>
            </a:r>
            <a:endParaRPr lang="en-US" sz="2000" dirty="0" smtClean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00000"/>
                </a:solidFill>
                <a:sym typeface="Wingdings" panose="05000000000000000000" pitchFamily="2" charset="2"/>
              </a:rPr>
              <a:t>Keep only 4 most driven vehicles in each household.</a:t>
            </a:r>
            <a:endParaRPr lang="en-US" sz="2000" dirty="0">
              <a:solidFill>
                <a:srgbClr val="C0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119801"/>
              </p:ext>
            </p:extLst>
          </p:nvPr>
        </p:nvGraphicFramePr>
        <p:xfrm>
          <a:off x="775547" y="1086168"/>
          <a:ext cx="7368711" cy="35566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0211">
                  <a:extLst>
                    <a:ext uri="{9D8B030D-6E8A-4147-A177-3AD203B41FA5}">
                      <a16:colId xmlns:a16="http://schemas.microsoft.com/office/drawing/2014/main" val="3742472341"/>
                    </a:ext>
                  </a:extLst>
                </a:gridCol>
                <a:gridCol w="1420211">
                  <a:extLst>
                    <a:ext uri="{9D8B030D-6E8A-4147-A177-3AD203B41FA5}">
                      <a16:colId xmlns:a16="http://schemas.microsoft.com/office/drawing/2014/main" val="2050534832"/>
                    </a:ext>
                  </a:extLst>
                </a:gridCol>
                <a:gridCol w="1420211">
                  <a:extLst>
                    <a:ext uri="{9D8B030D-6E8A-4147-A177-3AD203B41FA5}">
                      <a16:colId xmlns:a16="http://schemas.microsoft.com/office/drawing/2014/main" val="1413507569"/>
                    </a:ext>
                  </a:extLst>
                </a:gridCol>
                <a:gridCol w="1687867">
                  <a:extLst>
                    <a:ext uri="{9D8B030D-6E8A-4147-A177-3AD203B41FA5}">
                      <a16:colId xmlns:a16="http://schemas.microsoft.com/office/drawing/2014/main" val="931598336"/>
                    </a:ext>
                  </a:extLst>
                </a:gridCol>
                <a:gridCol w="1420211">
                  <a:extLst>
                    <a:ext uri="{9D8B030D-6E8A-4147-A177-3AD203B41FA5}">
                      <a16:colId xmlns:a16="http://schemas.microsoft.com/office/drawing/2014/main" val="2579925337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Count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Miles per Vehicle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Total Miles Driven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Cumulative Percent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450852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598052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          123,059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14,384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1,770,064,563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67.1%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156098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             80,942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8,064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652,709,169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91.9%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246600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             30,481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5,274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160,770,163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98.0%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099813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4</a:t>
                      </a:r>
                      <a:endParaRPr lang="en-US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             10,678 </a:t>
                      </a:r>
                      <a:endParaRPr lang="en-US" sz="1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3,721</a:t>
                      </a:r>
                      <a:endParaRPr lang="en-US" sz="1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39,733,741</a:t>
                      </a:r>
                      <a:endParaRPr lang="en-US" sz="1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99.5%</a:t>
                      </a:r>
                      <a:endParaRPr lang="en-US" sz="14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58937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               3,589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2,679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9,614,388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99.9%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360786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               1,290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1,984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2,559,947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99.9%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75081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                   507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1,547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784,439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100.0%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298307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8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                   239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1,392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332,589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100.0%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449783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                   124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1,157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143,489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100.0%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707486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10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                     63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1,145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72,164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100.0%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61099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                     36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801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28,836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100.0%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885044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                     25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383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9,569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100.0%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600193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Total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          251,033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             42,532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    2,636,823,057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93005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7675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Vehicles </a:t>
            </a:r>
            <a:r>
              <a:rPr lang="en-US" dirty="0" smtClean="0"/>
              <a:t>by body </a:t>
            </a:r>
            <a:r>
              <a:rPr lang="en-US" dirty="0" smtClean="0"/>
              <a:t>type &amp; fuel type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2666" y="4946501"/>
            <a:ext cx="82044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00000"/>
                </a:solidFill>
              </a:rPr>
              <a:t>Keep all 25 alternatives, but combine coefficients for </a:t>
            </a:r>
            <a:r>
              <a:rPr lang="en-US" sz="2000" dirty="0" err="1" smtClean="0">
                <a:solidFill>
                  <a:srgbClr val="C00000"/>
                </a:solidFill>
              </a:rPr>
              <a:t>Gas+Diesel</a:t>
            </a:r>
            <a:r>
              <a:rPr lang="en-US" sz="2000" dirty="0" smtClean="0">
                <a:solidFill>
                  <a:srgbClr val="C00000"/>
                </a:solidFill>
              </a:rPr>
              <a:t> and PEV +BEV.</a:t>
            </a:r>
            <a:endParaRPr lang="en-US" sz="2000" dirty="0">
              <a:solidFill>
                <a:srgbClr val="C0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834311"/>
              </p:ext>
            </p:extLst>
          </p:nvPr>
        </p:nvGraphicFramePr>
        <p:xfrm>
          <a:off x="195074" y="1564076"/>
          <a:ext cx="8729469" cy="30537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53242">
                  <a:extLst>
                    <a:ext uri="{9D8B030D-6E8A-4147-A177-3AD203B41FA5}">
                      <a16:colId xmlns:a16="http://schemas.microsoft.com/office/drawing/2014/main" val="2086078707"/>
                    </a:ext>
                  </a:extLst>
                </a:gridCol>
                <a:gridCol w="835495">
                  <a:extLst>
                    <a:ext uri="{9D8B030D-6E8A-4147-A177-3AD203B41FA5}">
                      <a16:colId xmlns:a16="http://schemas.microsoft.com/office/drawing/2014/main" val="1664401825"/>
                    </a:ext>
                  </a:extLst>
                </a:gridCol>
                <a:gridCol w="705848">
                  <a:extLst>
                    <a:ext uri="{9D8B030D-6E8A-4147-A177-3AD203B41FA5}">
                      <a16:colId xmlns:a16="http://schemas.microsoft.com/office/drawing/2014/main" val="4230524794"/>
                    </a:ext>
                  </a:extLst>
                </a:gridCol>
                <a:gridCol w="705848">
                  <a:extLst>
                    <a:ext uri="{9D8B030D-6E8A-4147-A177-3AD203B41FA5}">
                      <a16:colId xmlns:a16="http://schemas.microsoft.com/office/drawing/2014/main" val="4229157592"/>
                    </a:ext>
                  </a:extLst>
                </a:gridCol>
                <a:gridCol w="705848">
                  <a:extLst>
                    <a:ext uri="{9D8B030D-6E8A-4147-A177-3AD203B41FA5}">
                      <a16:colId xmlns:a16="http://schemas.microsoft.com/office/drawing/2014/main" val="164476869"/>
                    </a:ext>
                  </a:extLst>
                </a:gridCol>
                <a:gridCol w="705848">
                  <a:extLst>
                    <a:ext uri="{9D8B030D-6E8A-4147-A177-3AD203B41FA5}">
                      <a16:colId xmlns:a16="http://schemas.microsoft.com/office/drawing/2014/main" val="3903513054"/>
                    </a:ext>
                  </a:extLst>
                </a:gridCol>
                <a:gridCol w="763468">
                  <a:extLst>
                    <a:ext uri="{9D8B030D-6E8A-4147-A177-3AD203B41FA5}">
                      <a16:colId xmlns:a16="http://schemas.microsoft.com/office/drawing/2014/main" val="2134157412"/>
                    </a:ext>
                  </a:extLst>
                </a:gridCol>
                <a:gridCol w="763468">
                  <a:extLst>
                    <a:ext uri="{9D8B030D-6E8A-4147-A177-3AD203B41FA5}">
                      <a16:colId xmlns:a16="http://schemas.microsoft.com/office/drawing/2014/main" val="3399162530"/>
                    </a:ext>
                  </a:extLst>
                </a:gridCol>
                <a:gridCol w="763468">
                  <a:extLst>
                    <a:ext uri="{9D8B030D-6E8A-4147-A177-3AD203B41FA5}">
                      <a16:colId xmlns:a16="http://schemas.microsoft.com/office/drawing/2014/main" val="4076383690"/>
                    </a:ext>
                  </a:extLst>
                </a:gridCol>
                <a:gridCol w="763468">
                  <a:extLst>
                    <a:ext uri="{9D8B030D-6E8A-4147-A177-3AD203B41FA5}">
                      <a16:colId xmlns:a16="http://schemas.microsoft.com/office/drawing/2014/main" val="3325254606"/>
                    </a:ext>
                  </a:extLst>
                </a:gridCol>
                <a:gridCol w="763468">
                  <a:extLst>
                    <a:ext uri="{9D8B030D-6E8A-4147-A177-3AD203B41FA5}">
                      <a16:colId xmlns:a16="http://schemas.microsoft.com/office/drawing/2014/main" val="417730004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Observations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Average Annual Miles Driven per Vehicle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4576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1-Gas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2-Diesel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3-Hybrid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4-Plug-In Hybrid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5-Battery Electric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1-Gas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2-Diesel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3-Hybrid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4-Plug-In Hybrid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5-Battery Electric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47345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1-Car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113,365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 1,158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 4,416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     434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     450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10,565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11,985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12,753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12,073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10,338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394935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2-Van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   12,836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       94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       14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         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         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11,751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14,545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20,616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   7,074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10,169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633558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3-SUV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   58,623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     375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     520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       21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       12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11,879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12,408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11,806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12,771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   9,809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524207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4-Pickup/Truck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   40,907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 5,044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       10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        -  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         1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10,078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12,186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14,224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          - 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097607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5-Motorcycle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     6,849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         7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         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        - 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       19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   1,677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          4,670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      100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          -  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          1,175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773927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6253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Vehicles </a:t>
            </a:r>
            <a:r>
              <a:rPr lang="en-US" dirty="0" smtClean="0"/>
              <a:t>by </a:t>
            </a:r>
            <a:r>
              <a:rPr lang="en-US" dirty="0" smtClean="0"/>
              <a:t>body type &amp; fuel </a:t>
            </a:r>
            <a:r>
              <a:rPr lang="en-US" dirty="0" smtClean="0"/>
              <a:t>type &amp; 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2666" y="5654387"/>
            <a:ext cx="82044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C00000"/>
                </a:solidFill>
              </a:rPr>
              <a:t>Few PEVs and BEVs more than 4 years old, but this is likely to change.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C00000"/>
                </a:solidFill>
              </a:rPr>
              <a:t>Rather than estimate coefficients that interact age &amp; fuel type, draw age from a distribution afterwards. </a:t>
            </a:r>
            <a:endParaRPr lang="en-US" sz="1400" dirty="0">
              <a:solidFill>
                <a:srgbClr val="C0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726828"/>
              </p:ext>
            </p:extLst>
          </p:nvPr>
        </p:nvGraphicFramePr>
        <p:xfrm>
          <a:off x="123821" y="1104902"/>
          <a:ext cx="8877300" cy="44672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9129">
                  <a:extLst>
                    <a:ext uri="{9D8B030D-6E8A-4147-A177-3AD203B41FA5}">
                      <a16:colId xmlns:a16="http://schemas.microsoft.com/office/drawing/2014/main" val="218016302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894952734"/>
                    </a:ext>
                  </a:extLst>
                </a:gridCol>
                <a:gridCol w="609596">
                  <a:extLst>
                    <a:ext uri="{9D8B030D-6E8A-4147-A177-3AD203B41FA5}">
                      <a16:colId xmlns:a16="http://schemas.microsoft.com/office/drawing/2014/main" val="271787278"/>
                    </a:ext>
                  </a:extLst>
                </a:gridCol>
                <a:gridCol w="739775">
                  <a:extLst>
                    <a:ext uri="{9D8B030D-6E8A-4147-A177-3AD203B41FA5}">
                      <a16:colId xmlns:a16="http://schemas.microsoft.com/office/drawing/2014/main" val="2103505617"/>
                    </a:ext>
                  </a:extLst>
                </a:gridCol>
                <a:gridCol w="739775">
                  <a:extLst>
                    <a:ext uri="{9D8B030D-6E8A-4147-A177-3AD203B41FA5}">
                      <a16:colId xmlns:a16="http://schemas.microsoft.com/office/drawing/2014/main" val="1417065534"/>
                    </a:ext>
                  </a:extLst>
                </a:gridCol>
                <a:gridCol w="739775">
                  <a:extLst>
                    <a:ext uri="{9D8B030D-6E8A-4147-A177-3AD203B41FA5}">
                      <a16:colId xmlns:a16="http://schemas.microsoft.com/office/drawing/2014/main" val="3486065088"/>
                    </a:ext>
                  </a:extLst>
                </a:gridCol>
                <a:gridCol w="739775">
                  <a:extLst>
                    <a:ext uri="{9D8B030D-6E8A-4147-A177-3AD203B41FA5}">
                      <a16:colId xmlns:a16="http://schemas.microsoft.com/office/drawing/2014/main" val="767081513"/>
                    </a:ext>
                  </a:extLst>
                </a:gridCol>
                <a:gridCol w="739775">
                  <a:extLst>
                    <a:ext uri="{9D8B030D-6E8A-4147-A177-3AD203B41FA5}">
                      <a16:colId xmlns:a16="http://schemas.microsoft.com/office/drawing/2014/main" val="2871360761"/>
                    </a:ext>
                  </a:extLst>
                </a:gridCol>
                <a:gridCol w="739775">
                  <a:extLst>
                    <a:ext uri="{9D8B030D-6E8A-4147-A177-3AD203B41FA5}">
                      <a16:colId xmlns:a16="http://schemas.microsoft.com/office/drawing/2014/main" val="886456268"/>
                    </a:ext>
                  </a:extLst>
                </a:gridCol>
                <a:gridCol w="739775">
                  <a:extLst>
                    <a:ext uri="{9D8B030D-6E8A-4147-A177-3AD203B41FA5}">
                      <a16:colId xmlns:a16="http://schemas.microsoft.com/office/drawing/2014/main" val="1803424244"/>
                    </a:ext>
                  </a:extLst>
                </a:gridCol>
                <a:gridCol w="739775">
                  <a:extLst>
                    <a:ext uri="{9D8B030D-6E8A-4147-A177-3AD203B41FA5}">
                      <a16:colId xmlns:a16="http://schemas.microsoft.com/office/drawing/2014/main" val="1165272721"/>
                    </a:ext>
                  </a:extLst>
                </a:gridCol>
                <a:gridCol w="739775">
                  <a:extLst>
                    <a:ext uri="{9D8B030D-6E8A-4147-A177-3AD203B41FA5}">
                      <a16:colId xmlns:a16="http://schemas.microsoft.com/office/drawing/2014/main" val="2341282318"/>
                    </a:ext>
                  </a:extLst>
                </a:gridCol>
              </a:tblGrid>
              <a:tr h="182308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 </a:t>
                      </a:r>
                      <a:endParaRPr lang="en-US" sz="1050" b="1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 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Observations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Average Annual Miles Driven per Vehicle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627249"/>
                  </a:ext>
                </a:extLst>
              </a:tr>
              <a:tr h="377085"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 </a:t>
                      </a:r>
                      <a:endParaRPr lang="en-US" sz="1050" b="1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FUELTYPE2_TXT</a:t>
                      </a:r>
                      <a:endParaRPr lang="en-US" sz="1050" b="1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1-Gas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2-Diesel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3-Hybrid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4-Plug-In Hybrid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5-Battery Electric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1-Gas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2-Diesel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3-Hybrid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4-Plug-In Hybrid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5-Battery Electric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26453882"/>
                  </a:ext>
                </a:extLst>
              </a:tr>
              <a:tr h="253087">
                <a:tc rowSpan="5">
                  <a:txBody>
                    <a:bodyPr/>
                    <a:lstStyle/>
                    <a:p>
                      <a:pPr algn="r" fontAlgn="t"/>
                      <a:r>
                        <a:rPr lang="en-US" sz="1050" u="none" strike="noStrike" kern="0" baseline="0" dirty="0">
                          <a:effectLst/>
                        </a:rPr>
                        <a:t>1: &lt;5 years</a:t>
                      </a:r>
                      <a:endParaRPr lang="en-US" sz="1050" b="1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1-Car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 smtClean="0">
                          <a:effectLst/>
                        </a:rPr>
                        <a:t>    </a:t>
                      </a:r>
                      <a:r>
                        <a:rPr lang="en-US" sz="1050" u="none" strike="noStrike" kern="0" baseline="0" dirty="0">
                          <a:effectLst/>
                        </a:rPr>
                        <a:t>29,052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395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1,872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355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374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12,598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13,799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13,619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12,242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10,594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40834518"/>
                  </a:ext>
                </a:extLst>
              </a:tr>
              <a:tr h="2530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2-Van</a:t>
                      </a:r>
                      <a:endParaRPr lang="en-US" sz="1050" b="1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 smtClean="0">
                          <a:effectLst/>
                        </a:rPr>
                        <a:t>      </a:t>
                      </a:r>
                      <a:r>
                        <a:rPr lang="en-US" sz="1050" u="none" strike="noStrike" kern="0" baseline="0" dirty="0">
                          <a:effectLst/>
                        </a:rPr>
                        <a:t>2,700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 25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9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2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1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14,888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23,789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12,273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5,846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10,169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58212918"/>
                  </a:ext>
                </a:extLst>
              </a:tr>
              <a:tr h="2530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3-SUV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 smtClean="0">
                          <a:effectLst/>
                        </a:rPr>
                        <a:t>    </a:t>
                      </a:r>
                      <a:r>
                        <a:rPr lang="en-US" sz="1050" u="none" strike="noStrike" kern="0" baseline="0" dirty="0">
                          <a:effectLst/>
                        </a:rPr>
                        <a:t>21,809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173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181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17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10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13,269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13,197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12,728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12,814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11,361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54443804"/>
                  </a:ext>
                </a:extLst>
              </a:tr>
              <a:tr h="3646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4-Pickup/Truck</a:t>
                      </a:r>
                      <a:endParaRPr lang="en-US" sz="1050" b="1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 smtClean="0">
                          <a:effectLst/>
                        </a:rPr>
                        <a:t>      </a:t>
                      </a:r>
                      <a:r>
                        <a:rPr lang="en-US" sz="1050" u="none" strike="noStrike" kern="0" baseline="0" dirty="0">
                          <a:effectLst/>
                        </a:rPr>
                        <a:t>7,578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982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3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-  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1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13,804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18,211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12,064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 -  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 smtClean="0">
                          <a:effectLst/>
                        </a:rPr>
                        <a:t>              </a:t>
                      </a:r>
                      <a:r>
                        <a:rPr lang="en-US" sz="1050" u="none" strike="noStrike" kern="0" baseline="0" dirty="0">
                          <a:effectLst/>
                        </a:rPr>
                        <a:t>(9)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10049580"/>
                  </a:ext>
                </a:extLst>
              </a:tr>
              <a:tr h="2530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5-Motorcycle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 smtClean="0">
                          <a:effectLst/>
                        </a:rPr>
                        <a:t>       </a:t>
                      </a:r>
                      <a:r>
                        <a:rPr lang="en-US" sz="1050" u="none" strike="noStrike" kern="0" baseline="0" dirty="0">
                          <a:effectLst/>
                        </a:rPr>
                        <a:t>1,078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2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  -  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-  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9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3,206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11,500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 -  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 -  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1,601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11656111"/>
                  </a:ext>
                </a:extLst>
              </a:tr>
              <a:tr h="253087">
                <a:tc rowSpan="5">
                  <a:txBody>
                    <a:bodyPr/>
                    <a:lstStyle/>
                    <a:p>
                      <a:pPr algn="r" fontAlgn="t"/>
                      <a:r>
                        <a:rPr lang="en-US" sz="1050" u="none" strike="noStrike" kern="0" baseline="0">
                          <a:effectLst/>
                        </a:rPr>
                        <a:t>2: 5-9 years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1-Car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 smtClean="0">
                          <a:effectLst/>
                        </a:rPr>
                        <a:t>    </a:t>
                      </a:r>
                      <a:r>
                        <a:rPr lang="en-US" sz="1050" u="none" strike="noStrike" kern="0" baseline="0" dirty="0">
                          <a:effectLst/>
                        </a:rPr>
                        <a:t>30,782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356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1,738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 73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 69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11,420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13,216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12,515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11,726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9,740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73131076"/>
                  </a:ext>
                </a:extLst>
              </a:tr>
              <a:tr h="2530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2-Van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 smtClean="0">
                          <a:effectLst/>
                        </a:rPr>
                        <a:t>      </a:t>
                      </a:r>
                      <a:r>
                        <a:rPr lang="en-US" sz="1050" u="none" strike="noStrike" kern="0" baseline="0" dirty="0">
                          <a:effectLst/>
                        </a:rPr>
                        <a:t>3,190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15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   3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1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  -  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13,034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15,889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15,794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9,531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    -  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84962725"/>
                  </a:ext>
                </a:extLst>
              </a:tr>
              <a:tr h="2530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3-SUV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 smtClean="0">
                          <a:effectLst/>
                        </a:rPr>
                        <a:t>     </a:t>
                      </a:r>
                      <a:r>
                        <a:rPr lang="en-US" sz="1050" u="none" strike="noStrike" kern="0" baseline="0" dirty="0">
                          <a:effectLst/>
                        </a:rPr>
                        <a:t>15,550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78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190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   3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   1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12,388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14,673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11,197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12,436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1,038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01700500"/>
                  </a:ext>
                </a:extLst>
              </a:tr>
              <a:tr h="2530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4-Pickup/Truck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 smtClean="0">
                          <a:effectLst/>
                        </a:rPr>
                        <a:t>       </a:t>
                      </a:r>
                      <a:r>
                        <a:rPr lang="en-US" sz="1050" u="none" strike="noStrike" kern="0" baseline="0" dirty="0">
                          <a:effectLst/>
                        </a:rPr>
                        <a:t>7,315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891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4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  -  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-  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11,853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14,203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21,499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 -  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    -  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97207159"/>
                  </a:ext>
                </a:extLst>
              </a:tr>
              <a:tr h="2530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5-Motorcycle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 smtClean="0">
                          <a:effectLst/>
                        </a:rPr>
                        <a:t>       </a:t>
                      </a:r>
                      <a:r>
                        <a:rPr lang="en-US" sz="1050" u="none" strike="noStrike" kern="0" baseline="0" dirty="0">
                          <a:effectLst/>
                        </a:rPr>
                        <a:t>1,536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1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-  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  -  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8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1,904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1,200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 -  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 -  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710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53230988"/>
                  </a:ext>
                </a:extLst>
              </a:tr>
              <a:tr h="253087">
                <a:tc rowSpan="5">
                  <a:txBody>
                    <a:bodyPr/>
                    <a:lstStyle/>
                    <a:p>
                      <a:pPr algn="r" fontAlgn="t"/>
                      <a:r>
                        <a:rPr lang="en-US" sz="1050" u="none" strike="noStrike" kern="0" baseline="0">
                          <a:effectLst/>
                        </a:rPr>
                        <a:t>3: 10+ years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1-Car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 smtClean="0">
                          <a:effectLst/>
                        </a:rPr>
                        <a:t>    </a:t>
                      </a:r>
                      <a:r>
                        <a:rPr lang="en-US" sz="1050" u="none" strike="noStrike" kern="0" baseline="0" dirty="0">
                          <a:effectLst/>
                        </a:rPr>
                        <a:t>53,531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407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806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6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   7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8,971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9,147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11,255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6,329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2,565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5446138"/>
                  </a:ext>
                </a:extLst>
              </a:tr>
              <a:tr h="2530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2-Van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 smtClean="0">
                          <a:effectLst/>
                        </a:rPr>
                        <a:t>       </a:t>
                      </a:r>
                      <a:r>
                        <a:rPr lang="en-US" sz="1050" u="none" strike="noStrike" kern="0" baseline="0" dirty="0">
                          <a:effectLst/>
                        </a:rPr>
                        <a:t>6,946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54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2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-  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  -  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9,943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9,893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65,395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 -  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    -  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97102792"/>
                  </a:ext>
                </a:extLst>
              </a:tr>
              <a:tr h="2530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3-SUV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 smtClean="0">
                          <a:effectLst/>
                        </a:rPr>
                        <a:t>     </a:t>
                      </a:r>
                      <a:r>
                        <a:rPr lang="en-US" sz="1050" u="none" strike="noStrike" kern="0" baseline="0" dirty="0">
                          <a:effectLst/>
                        </a:rPr>
                        <a:t>21,264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124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149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1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   1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10,080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9,882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11,464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13,038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3,056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53019682"/>
                  </a:ext>
                </a:extLst>
              </a:tr>
              <a:tr h="2530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4-Pickup/Truck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 smtClean="0">
                          <a:effectLst/>
                        </a:rPr>
                        <a:t>     </a:t>
                      </a:r>
                      <a:r>
                        <a:rPr lang="en-US" sz="1050" u="none" strike="noStrike" kern="0" baseline="0" dirty="0">
                          <a:effectLst/>
                        </a:rPr>
                        <a:t>26,014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3,171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3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-  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  -  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8,493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9,754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6,684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    -  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    -  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10017713"/>
                  </a:ext>
                </a:extLst>
              </a:tr>
              <a:tr h="2530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5-Motorcycle</a:t>
                      </a:r>
                      <a:endParaRPr lang="en-US" sz="1050" b="1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 smtClean="0">
                          <a:effectLst/>
                        </a:rPr>
                        <a:t>       </a:t>
                      </a:r>
                      <a:r>
                        <a:rPr lang="en-US" sz="1050" u="none" strike="noStrike" kern="0" baseline="0" dirty="0">
                          <a:effectLst/>
                        </a:rPr>
                        <a:t>4,235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4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 1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  -  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   2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1,205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2,123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>
                          <a:effectLst/>
                        </a:rPr>
                        <a:t>             100 </a:t>
                      </a:r>
                      <a:endParaRPr lang="en-US" sz="1050" b="0" i="0" u="none" strike="noStrike" kern="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       -  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u="none" strike="noStrike" kern="0" baseline="0" dirty="0">
                          <a:effectLst/>
                        </a:rPr>
                        <a:t>          1,120 </a:t>
                      </a:r>
                      <a:endParaRPr lang="en-US" sz="1050" b="0" i="0" u="none" strike="noStrike" kern="0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36835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324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Alternative-Specific Attributes from NHTS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964623"/>
              </p:ext>
            </p:extLst>
          </p:nvPr>
        </p:nvGraphicFramePr>
        <p:xfrm>
          <a:off x="1479551" y="1235366"/>
          <a:ext cx="5349873" cy="17735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3493">
                  <a:extLst>
                    <a:ext uri="{9D8B030D-6E8A-4147-A177-3AD203B41FA5}">
                      <a16:colId xmlns:a16="http://schemas.microsoft.com/office/drawing/2014/main" val="1568837621"/>
                    </a:ext>
                  </a:extLst>
                </a:gridCol>
                <a:gridCol w="755276">
                  <a:extLst>
                    <a:ext uri="{9D8B030D-6E8A-4147-A177-3AD203B41FA5}">
                      <a16:colId xmlns:a16="http://schemas.microsoft.com/office/drawing/2014/main" val="113046543"/>
                    </a:ext>
                  </a:extLst>
                </a:gridCol>
                <a:gridCol w="755276">
                  <a:extLst>
                    <a:ext uri="{9D8B030D-6E8A-4147-A177-3AD203B41FA5}">
                      <a16:colId xmlns:a16="http://schemas.microsoft.com/office/drawing/2014/main" val="3074069925"/>
                    </a:ext>
                  </a:extLst>
                </a:gridCol>
                <a:gridCol w="755276">
                  <a:extLst>
                    <a:ext uri="{9D8B030D-6E8A-4147-A177-3AD203B41FA5}">
                      <a16:colId xmlns:a16="http://schemas.microsoft.com/office/drawing/2014/main" val="2350426694"/>
                    </a:ext>
                  </a:extLst>
                </a:gridCol>
                <a:gridCol w="755276">
                  <a:extLst>
                    <a:ext uri="{9D8B030D-6E8A-4147-A177-3AD203B41FA5}">
                      <a16:colId xmlns:a16="http://schemas.microsoft.com/office/drawing/2014/main" val="662878054"/>
                    </a:ext>
                  </a:extLst>
                </a:gridCol>
                <a:gridCol w="755276">
                  <a:extLst>
                    <a:ext uri="{9D8B030D-6E8A-4147-A177-3AD203B41FA5}">
                      <a16:colId xmlns:a16="http://schemas.microsoft.com/office/drawing/2014/main" val="24685859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Average Fuel Economy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36598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1-Gas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2-Diesel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3-Hybrid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4-Plug-In Hybrid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5-Battery Electric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112259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1-Car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23.9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31.5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43.7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41.9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102.1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335632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2-Van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19.0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16.1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37.3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42.0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113.0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82465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3-SUV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19.8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20.5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28.7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26.2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85.7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061710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4-Pickup/Truck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16.2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13.9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19.4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0.0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62.0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632451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5-Motorcycle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50.0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50.0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50.0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0.0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50.0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03561596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060012"/>
              </p:ext>
            </p:extLst>
          </p:nvPr>
        </p:nvGraphicFramePr>
        <p:xfrm>
          <a:off x="142879" y="3285809"/>
          <a:ext cx="8648695" cy="19869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1155">
                  <a:extLst>
                    <a:ext uri="{9D8B030D-6E8A-4147-A177-3AD203B41FA5}">
                      <a16:colId xmlns:a16="http://schemas.microsoft.com/office/drawing/2014/main" val="1487766137"/>
                    </a:ext>
                  </a:extLst>
                </a:gridCol>
                <a:gridCol w="715754">
                  <a:extLst>
                    <a:ext uri="{9D8B030D-6E8A-4147-A177-3AD203B41FA5}">
                      <a16:colId xmlns:a16="http://schemas.microsoft.com/office/drawing/2014/main" val="559850943"/>
                    </a:ext>
                  </a:extLst>
                </a:gridCol>
                <a:gridCol w="715754">
                  <a:extLst>
                    <a:ext uri="{9D8B030D-6E8A-4147-A177-3AD203B41FA5}">
                      <a16:colId xmlns:a16="http://schemas.microsoft.com/office/drawing/2014/main" val="1354905509"/>
                    </a:ext>
                  </a:extLst>
                </a:gridCol>
                <a:gridCol w="715754">
                  <a:extLst>
                    <a:ext uri="{9D8B030D-6E8A-4147-A177-3AD203B41FA5}">
                      <a16:colId xmlns:a16="http://schemas.microsoft.com/office/drawing/2014/main" val="3567326498"/>
                    </a:ext>
                  </a:extLst>
                </a:gridCol>
                <a:gridCol w="715754">
                  <a:extLst>
                    <a:ext uri="{9D8B030D-6E8A-4147-A177-3AD203B41FA5}">
                      <a16:colId xmlns:a16="http://schemas.microsoft.com/office/drawing/2014/main" val="2031051216"/>
                    </a:ext>
                  </a:extLst>
                </a:gridCol>
                <a:gridCol w="715754">
                  <a:extLst>
                    <a:ext uri="{9D8B030D-6E8A-4147-A177-3AD203B41FA5}">
                      <a16:colId xmlns:a16="http://schemas.microsoft.com/office/drawing/2014/main" val="2965040006"/>
                    </a:ext>
                  </a:extLst>
                </a:gridCol>
                <a:gridCol w="715754">
                  <a:extLst>
                    <a:ext uri="{9D8B030D-6E8A-4147-A177-3AD203B41FA5}">
                      <a16:colId xmlns:a16="http://schemas.microsoft.com/office/drawing/2014/main" val="2671544836"/>
                    </a:ext>
                  </a:extLst>
                </a:gridCol>
                <a:gridCol w="715754">
                  <a:extLst>
                    <a:ext uri="{9D8B030D-6E8A-4147-A177-3AD203B41FA5}">
                      <a16:colId xmlns:a16="http://schemas.microsoft.com/office/drawing/2014/main" val="1067391203"/>
                    </a:ext>
                  </a:extLst>
                </a:gridCol>
                <a:gridCol w="715754">
                  <a:extLst>
                    <a:ext uri="{9D8B030D-6E8A-4147-A177-3AD203B41FA5}">
                      <a16:colId xmlns:a16="http://schemas.microsoft.com/office/drawing/2014/main" val="2196704515"/>
                    </a:ext>
                  </a:extLst>
                </a:gridCol>
                <a:gridCol w="715754">
                  <a:extLst>
                    <a:ext uri="{9D8B030D-6E8A-4147-A177-3AD203B41FA5}">
                      <a16:colId xmlns:a16="http://schemas.microsoft.com/office/drawing/2014/main" val="1640620533"/>
                    </a:ext>
                  </a:extLst>
                </a:gridCol>
                <a:gridCol w="715754">
                  <a:extLst>
                    <a:ext uri="{9D8B030D-6E8A-4147-A177-3AD203B41FA5}">
                      <a16:colId xmlns:a16="http://schemas.microsoft.com/office/drawing/2014/main" val="181920946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Number of Unique Makes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Number of Unique Models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98267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1-Gas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2-Diesel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3-Hybrid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4-Plug-In Hybrid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5-Battery Electric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1-Gas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2-Diesel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3-Hybrid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4-Plug-In Hybrid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5-Battery Electric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30325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1-Car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51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28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21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419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74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53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21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16569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2-Van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43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208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331022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3-SUV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44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21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286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41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38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090784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4-Pickup/Truck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41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21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188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45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93469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5-Motorcycle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23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>
                          <a:effectLst/>
                        </a:rPr>
                        <a:t>58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u="none" strike="noStrike" dirty="0">
                          <a:effectLst/>
                        </a:rPr>
                        <a:t>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9018814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2666" y="5654387"/>
            <a:ext cx="8204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C00000"/>
                </a:solidFill>
              </a:rPr>
              <a:t>While we can tabulate these variables, they do not vary across observations, so we can’t estimate a coefficient. </a:t>
            </a:r>
            <a:endParaRPr lang="en-US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888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666" y="274638"/>
            <a:ext cx="3455459" cy="1677987"/>
          </a:xfrm>
        </p:spPr>
        <p:txBody>
          <a:bodyPr/>
          <a:lstStyle/>
          <a:p>
            <a:r>
              <a:rPr lang="en-US" dirty="0" smtClean="0"/>
              <a:t>Preliminary </a:t>
            </a:r>
            <a:br>
              <a:rPr lang="en-US" dirty="0" smtClean="0"/>
            </a:br>
            <a:r>
              <a:rPr lang="en-US" dirty="0" smtClean="0"/>
              <a:t>estimation results </a:t>
            </a:r>
            <a:br>
              <a:rPr lang="en-US" dirty="0" smtClean="0"/>
            </a:br>
            <a:r>
              <a:rPr lang="en-US" dirty="0" smtClean="0"/>
              <a:t>(part 1)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64999"/>
            <a:ext cx="3964516" cy="679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339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666" y="274638"/>
            <a:ext cx="3455459" cy="1677987"/>
          </a:xfrm>
        </p:spPr>
        <p:txBody>
          <a:bodyPr/>
          <a:lstStyle/>
          <a:p>
            <a:r>
              <a:rPr lang="en-US" dirty="0" smtClean="0"/>
              <a:t>Preliminary </a:t>
            </a:r>
            <a:br>
              <a:rPr lang="en-US" dirty="0" smtClean="0"/>
            </a:br>
            <a:r>
              <a:rPr lang="en-US" dirty="0" smtClean="0"/>
              <a:t>estimation results </a:t>
            </a:r>
            <a:br>
              <a:rPr lang="en-US" dirty="0" smtClean="0"/>
            </a:br>
            <a:r>
              <a:rPr lang="en-US" dirty="0" smtClean="0"/>
              <a:t>(part 2)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0274"/>
          <a:stretch/>
        </p:blipFill>
        <p:spPr>
          <a:xfrm>
            <a:off x="4349589" y="76201"/>
            <a:ext cx="3651411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495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666" y="274638"/>
            <a:ext cx="3455459" cy="1677987"/>
          </a:xfrm>
        </p:spPr>
        <p:txBody>
          <a:bodyPr/>
          <a:lstStyle/>
          <a:p>
            <a:r>
              <a:rPr lang="en-US" dirty="0" smtClean="0"/>
              <a:t>Preliminary </a:t>
            </a:r>
            <a:br>
              <a:rPr lang="en-US" dirty="0" smtClean="0"/>
            </a:br>
            <a:r>
              <a:rPr lang="en-US" dirty="0" smtClean="0"/>
              <a:t>estimation results </a:t>
            </a:r>
            <a:br>
              <a:rPr lang="en-US" dirty="0" smtClean="0"/>
            </a:br>
            <a:r>
              <a:rPr lang="en-US" dirty="0" smtClean="0"/>
              <a:t>(part 3)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8125" y="1113631"/>
            <a:ext cx="4162425" cy="481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654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9087556" y="59266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62626"/>
                </a:solidFill>
              </a:rPr>
              <a:t>Next steps</a:t>
            </a:r>
            <a:endParaRPr lang="en-US" dirty="0">
              <a:solidFill>
                <a:srgbClr val="262626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20857" y="1092754"/>
            <a:ext cx="8094134" cy="5308046"/>
          </a:xfrm>
        </p:spPr>
        <p:txBody>
          <a:bodyPr/>
          <a:lstStyle/>
          <a:p>
            <a:r>
              <a:rPr lang="en-US" b="1" dirty="0" smtClean="0">
                <a:solidFill>
                  <a:srgbClr val="262626"/>
                </a:solidFill>
              </a:rPr>
              <a:t>1. Refine specification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262626"/>
                </a:solidFill>
              </a:rPr>
              <a:t>Refine income &amp; demographic variables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626"/>
                </a:solidFill>
              </a:rPr>
              <a:t>Additional land-use variables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262626"/>
                </a:solidFill>
              </a:rPr>
              <a:t>NHTS categories: rural</a:t>
            </a:r>
            <a:r>
              <a:rPr lang="en-US" sz="1800" dirty="0">
                <a:solidFill>
                  <a:srgbClr val="262626"/>
                </a:solidFill>
              </a:rPr>
              <a:t>, suburban, small town, urban, second city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62626"/>
                </a:solidFill>
              </a:rPr>
              <a:t>Population density category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62626"/>
                </a:solidFill>
              </a:rPr>
              <a:t>MSA-specific dummies?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262626"/>
                </a:solidFill>
              </a:rPr>
              <a:t>Vehicle </a:t>
            </a:r>
            <a:r>
              <a:rPr lang="en-US" dirty="0">
                <a:solidFill>
                  <a:srgbClr val="262626"/>
                </a:solidFill>
              </a:rPr>
              <a:t>types already chosen</a:t>
            </a:r>
            <a:r>
              <a:rPr lang="en-US" dirty="0" smtClean="0">
                <a:solidFill>
                  <a:srgbClr val="262626"/>
                </a:solidFill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262626"/>
                </a:solidFill>
              </a:rPr>
              <a:t>2+/3+ pickups, 2+/3+ vans, 2+/3+ EVs, etc.</a:t>
            </a:r>
            <a:r>
              <a:rPr lang="en-US" sz="1800" b="1" dirty="0" smtClean="0">
                <a:solidFill>
                  <a:srgbClr val="262626"/>
                </a:solidFill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262626"/>
                </a:solidFill>
              </a:rPr>
              <a:t>To implement: rank vehicles by mileage &amp; apply in order</a:t>
            </a:r>
          </a:p>
          <a:p>
            <a:endParaRPr lang="en-US" dirty="0">
              <a:solidFill>
                <a:srgbClr val="262626"/>
              </a:solidFill>
            </a:endParaRPr>
          </a:p>
          <a:p>
            <a:r>
              <a:rPr lang="en-US" b="1" dirty="0" smtClean="0">
                <a:solidFill>
                  <a:srgbClr val="262626"/>
                </a:solidFill>
              </a:rPr>
              <a:t>2. Draw vehicle age from distribution of body type, fuel type &amp; income</a:t>
            </a:r>
          </a:p>
          <a:p>
            <a:endParaRPr lang="en-US" dirty="0">
              <a:solidFill>
                <a:srgbClr val="262626"/>
              </a:solidFill>
            </a:endParaRPr>
          </a:p>
          <a:p>
            <a:r>
              <a:rPr lang="en-US" b="1" dirty="0" smtClean="0">
                <a:solidFill>
                  <a:srgbClr val="262626"/>
                </a:solidFill>
              </a:rPr>
              <a:t>3. Allocate trips/tours to vehicles. </a:t>
            </a:r>
          </a:p>
        </p:txBody>
      </p:sp>
    </p:spTree>
    <p:extLst>
      <p:ext uri="{BB962C8B-B14F-4D97-AF65-F5344CB8AC3E}">
        <p14:creationId xmlns:p14="http://schemas.microsoft.com/office/powerpoint/2010/main" val="3048449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Does </a:t>
            </a:r>
            <a:r>
              <a:rPr lang="en-US" dirty="0" err="1" smtClean="0"/>
              <a:t>ActivitySim</a:t>
            </a:r>
            <a:r>
              <a:rPr lang="en-US" dirty="0" smtClean="0"/>
              <a:t> vehicle ownership model count motorcycle?  We should be consistent.</a:t>
            </a:r>
          </a:p>
          <a:p>
            <a:r>
              <a:rPr lang="en-US" dirty="0" smtClean="0"/>
              <a:t>What “knobs” do </a:t>
            </a:r>
            <a:r>
              <a:rPr lang="en-US" dirty="0" err="1" smtClean="0"/>
              <a:t>ActivitySim</a:t>
            </a:r>
            <a:r>
              <a:rPr lang="en-US" dirty="0" smtClean="0"/>
              <a:t> users want for the future?</a:t>
            </a:r>
          </a:p>
          <a:p>
            <a:pPr lvl="1"/>
            <a:r>
              <a:rPr lang="en-US" dirty="0" smtClean="0"/>
              <a:t>Ability to vary constants, number of makes/models available, fuel economy, charging infrastructure</a:t>
            </a:r>
          </a:p>
          <a:p>
            <a:r>
              <a:rPr lang="en-US" dirty="0" smtClean="0"/>
              <a:t>Other question?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757526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Presentation">
  <a:themeElements>
    <a:clrScheme name="Custom 7">
      <a:dk1>
        <a:srgbClr val="48484A"/>
      </a:dk1>
      <a:lt1>
        <a:sysClr val="window" lastClr="FFFFFF"/>
      </a:lt1>
      <a:dk2>
        <a:srgbClr val="262626"/>
      </a:dk2>
      <a:lt2>
        <a:srgbClr val="F68B1F"/>
      </a:lt2>
      <a:accent1>
        <a:srgbClr val="006FA1"/>
      </a:accent1>
      <a:accent2>
        <a:srgbClr val="88CADE"/>
      </a:accent2>
      <a:accent3>
        <a:srgbClr val="65B360"/>
      </a:accent3>
      <a:accent4>
        <a:srgbClr val="FFC20E"/>
      </a:accent4>
      <a:accent5>
        <a:srgbClr val="514D85"/>
      </a:accent5>
      <a:accent6>
        <a:srgbClr val="BA1222"/>
      </a:accent6>
      <a:hlink>
        <a:srgbClr val="0000FF"/>
      </a:hlink>
      <a:folHlink>
        <a:srgbClr val="B1B3B5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Presentation.potx" id="{2282F849-DE3D-4F9B-9A95-78CD204BD376}" vid="{D2DCF89A-21CE-4BD2-9314-40B42567F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4322EC559C6C46AD7C246A9C6A9593" ma:contentTypeVersion="2" ma:contentTypeDescription="Create a new document." ma:contentTypeScope="" ma:versionID="a38972bdc2a28b491e8b5d76cc384854">
  <xsd:schema xmlns:xsd="http://www.w3.org/2001/XMLSchema" xmlns:xs="http://www.w3.org/2001/XMLSchema" xmlns:p="http://schemas.microsoft.com/office/2006/metadata/properties" xmlns:ns2="4c265f44-5553-4b88-8776-487c6beffe03" targetNamespace="http://schemas.microsoft.com/office/2006/metadata/properties" ma:root="true" ma:fieldsID="596bb8cd0db947c7da86bc56901a4608" ns2:_="">
    <xsd:import namespace="4c265f44-5553-4b88-8776-487c6beffe03"/>
    <xsd:element name="properties">
      <xsd:complexType>
        <xsd:sequence>
          <xsd:element name="documentManagement">
            <xsd:complexType>
              <xsd:all>
                <xsd:element ref="ns2:Category" minOccurs="0"/>
                <xsd:element ref="ns2:Practic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265f44-5553-4b88-8776-487c6beffe03" elementFormDefault="qualified">
    <xsd:import namespace="http://schemas.microsoft.com/office/2006/documentManagement/types"/>
    <xsd:import namespace="http://schemas.microsoft.com/office/infopath/2007/PartnerControls"/>
    <xsd:element name="Category" ma:index="2" nillable="true" ma:displayName="Category" ma:default="Acoustics Output" ma:format="Dropdown" ma:internalName="Category">
      <xsd:simpleType>
        <xsd:restriction base="dms:Choice">
          <xsd:enumeration value="Acoustics Output"/>
          <xsd:enumeration value="AutoCAD"/>
          <xsd:enumeration value="Other"/>
          <xsd:enumeration value="Power Point"/>
          <xsd:enumeration value="Proposal and Report"/>
          <xsd:enumeration value="Questionnaire"/>
          <xsd:enumeration value="Resume"/>
          <xsd:enumeration value="Stationery"/>
          <xsd:enumeration value="Guidance Document"/>
          <xsd:enumeration value="Contracting"/>
        </xsd:restriction>
      </xsd:simpleType>
    </xsd:element>
    <xsd:element name="Practice" ma:index="3" nillable="true" ma:displayName="Practice" ma:default="CORP" ma:format="Dropdown" ma:internalName="Practice">
      <xsd:simpleType>
        <xsd:restriction base="dms:Choice">
          <xsd:enumeration value="CORP"/>
          <xsd:enumeration value="MIS"/>
          <xsd:enumeration value="TAE"/>
          <xsd:enumeration value="TQM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4c265f44-5553-4b88-8776-487c6beffe03">Power Point</Category>
    <Practice xmlns="4c265f44-5553-4b88-8776-487c6beffe03">CORP</Practic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F42501-FD43-4347-8465-A1634AD528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265f44-5553-4b88-8776-487c6beffe0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AB548D2-16E5-4D59-9228-B99A31CAF826}">
  <ds:schemaRefs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purl.org/dc/dcmitype/"/>
    <ds:schemaRef ds:uri="http://schemas.microsoft.com/office/2006/documentManagement/types"/>
    <ds:schemaRef ds:uri="4c265f44-5553-4b88-8776-487c6beffe03"/>
  </ds:schemaRefs>
</ds:datastoreItem>
</file>

<file path=customXml/itemProps3.xml><?xml version="1.0" encoding="utf-8"?>
<ds:datastoreItem xmlns:ds="http://schemas.openxmlformats.org/officeDocument/2006/customXml" ds:itemID="{E23E702B-A4A8-49D1-8100-74D24C5D8E8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Presentation</Template>
  <TotalTime>3310</TotalTime>
  <Words>1196</Words>
  <Application>Microsoft Office PowerPoint</Application>
  <PresentationFormat>On-screen Show (4:3)</PresentationFormat>
  <Paragraphs>502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Lucida Grande</vt:lpstr>
      <vt:lpstr>Wingdings</vt:lpstr>
      <vt:lpstr>PowerPoint Presentation</vt:lpstr>
      <vt:lpstr>PowerPoint Presentation</vt:lpstr>
      <vt:lpstr>Task objectives</vt:lpstr>
      <vt:lpstr>Topics</vt:lpstr>
      <vt:lpstr>Body Type</vt:lpstr>
      <vt:lpstr>Fuel Type</vt:lpstr>
      <vt:lpstr>Vehicles ranked by miles driven</vt:lpstr>
      <vt:lpstr>Vehicles by body type &amp; fuel type</vt:lpstr>
      <vt:lpstr>Vehicles by body type &amp; fuel type &amp; age</vt:lpstr>
      <vt:lpstr>Alternative-Specific Attributes from NHTS</vt:lpstr>
      <vt:lpstr>Preliminary  estimation results  (part 1)</vt:lpstr>
      <vt:lpstr>Preliminary  estimation results  (part 2)</vt:lpstr>
      <vt:lpstr>Preliminary  estimation results  (part 3)</vt:lpstr>
      <vt:lpstr>Next steps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Bradley</dc:creator>
  <cp:lastModifiedBy>Erhardt, Greg</cp:lastModifiedBy>
  <cp:revision>65</cp:revision>
  <dcterms:created xsi:type="dcterms:W3CDTF">2021-07-08T21:48:48Z</dcterms:created>
  <dcterms:modified xsi:type="dcterms:W3CDTF">2021-10-12T14:30:24Z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0x010100654322EC559C6C46AD7C246A9C6A9593</vt:lpwstr>
  </property>
</Properties>
</file>